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680" r:id="rId2"/>
    <p:sldMasterId id="2147483695" r:id="rId3"/>
  </p:sldMasterIdLst>
  <p:notesMasterIdLst>
    <p:notesMasterId r:id="rId32"/>
  </p:notesMasterIdLst>
  <p:handoutMasterIdLst>
    <p:handoutMasterId r:id="rId33"/>
  </p:handoutMasterIdLst>
  <p:sldIdLst>
    <p:sldId id="272" r:id="rId4"/>
    <p:sldId id="273" r:id="rId5"/>
    <p:sldId id="274" r:id="rId6"/>
    <p:sldId id="300" r:id="rId7"/>
    <p:sldId id="301" r:id="rId8"/>
    <p:sldId id="275" r:id="rId9"/>
    <p:sldId id="293" r:id="rId10"/>
    <p:sldId id="292" r:id="rId11"/>
    <p:sldId id="276" r:id="rId12"/>
    <p:sldId id="277" r:id="rId13"/>
    <p:sldId id="295" r:id="rId14"/>
    <p:sldId id="296" r:id="rId15"/>
    <p:sldId id="297" r:id="rId16"/>
    <p:sldId id="298" r:id="rId17"/>
    <p:sldId id="320" r:id="rId18"/>
    <p:sldId id="302" r:id="rId19"/>
    <p:sldId id="299" r:id="rId20"/>
    <p:sldId id="318" r:id="rId21"/>
    <p:sldId id="311" r:id="rId22"/>
    <p:sldId id="321" r:id="rId23"/>
    <p:sldId id="322" r:id="rId24"/>
    <p:sldId id="323" r:id="rId25"/>
    <p:sldId id="324" r:id="rId26"/>
    <p:sldId id="325" r:id="rId27"/>
    <p:sldId id="326" r:id="rId28"/>
    <p:sldId id="303" r:id="rId29"/>
    <p:sldId id="327" r:id="rId30"/>
    <p:sldId id="317" r:id="rId31"/>
  </p:sldIdLst>
  <p:sldSz cx="9144000" cy="6858000" type="screen4x3"/>
  <p:notesSz cx="6797675" cy="9926638"/>
  <p:embeddedFontLst>
    <p:embeddedFont>
      <p:font typeface="Tahoma" panose="020B0604030504040204" pitchFamily="34" charset="0"/>
      <p:regular r:id="rId34"/>
      <p:bold r:id="rId35"/>
    </p:embeddedFont>
    <p:embeddedFont>
      <p:font typeface="Open Sans Light" panose="020B060402020202020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74A7FEF-714E-664A-81CC-91EDE5F194DA}">
          <p14:sldIdLst>
            <p14:sldId id="272"/>
            <p14:sldId id="273"/>
            <p14:sldId id="274"/>
            <p14:sldId id="300"/>
            <p14:sldId id="301"/>
            <p14:sldId id="275"/>
            <p14:sldId id="293"/>
            <p14:sldId id="292"/>
            <p14:sldId id="276"/>
            <p14:sldId id="277"/>
            <p14:sldId id="295"/>
            <p14:sldId id="296"/>
            <p14:sldId id="297"/>
            <p14:sldId id="298"/>
            <p14:sldId id="320"/>
            <p14:sldId id="302"/>
            <p14:sldId id="299"/>
            <p14:sldId id="318"/>
            <p14:sldId id="311"/>
            <p14:sldId id="321"/>
            <p14:sldId id="322"/>
            <p14:sldId id="323"/>
            <p14:sldId id="324"/>
            <p14:sldId id="325"/>
            <p14:sldId id="326"/>
            <p14:sldId id="303"/>
            <p14:sldId id="327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8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76" autoAdjust="0"/>
    <p:restoredTop sz="99851" autoAdjust="0"/>
  </p:normalViewPr>
  <p:slideViewPr>
    <p:cSldViewPr snapToGrid="0">
      <p:cViewPr varScale="1">
        <p:scale>
          <a:sx n="92" d="100"/>
          <a:sy n="92" d="100"/>
        </p:scale>
        <p:origin x="84" y="378"/>
      </p:cViewPr>
      <p:guideLst>
        <p:guide orient="horz" pos="2160"/>
        <p:guide pos="2880"/>
        <p:guide pos="2848"/>
      </p:guideLst>
    </p:cSldViewPr>
  </p:slideViewPr>
  <p:outlineViewPr>
    <p:cViewPr>
      <p:scale>
        <a:sx n="33" d="100"/>
        <a:sy n="33" d="100"/>
      </p:scale>
      <p:origin x="0" y="1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idtsv026.cit.global\Users$\Gotter\Eigene%20Dateien\03_Produkte\Ecoporc\Publikationen\Pr&#228;valenz\Deutschland\Auswertung_Paper_Ecoli_2018_05_18_Post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idtsv026.cit.global\Users$\Gotter\Eigene%20Dateien\03_Produkte\Ecoporc\Publikationen\Pr&#228;valenz\Deutschland\Auswertung_Paper_Ecoli_2018_05_18_Poster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 smtClean="0"/>
                      <a:t>Chovy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72%</a:t>
                    </a:r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 smtClean="0"/>
                      <a:t>Pozitivní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chovy</a:t>
                    </a:r>
                    <a:endParaRPr lang="en-US" baseline="0" dirty="0" smtClean="0"/>
                  </a:p>
                  <a:p>
                    <a:r>
                      <a:rPr lang="en-US" baseline="0" dirty="0" smtClean="0"/>
                      <a:t>28%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Auswertung!$N$13:$N$14</c:f>
              <c:strCache>
                <c:ptCount val="2"/>
                <c:pt idx="0">
                  <c:v>Farms</c:v>
                </c:pt>
                <c:pt idx="1">
                  <c:v>positive Farms</c:v>
                </c:pt>
              </c:strCache>
            </c:strRef>
          </c:cat>
          <c:val>
            <c:numRef>
              <c:f>Auswertung!$O$13:$O$14</c:f>
              <c:numCache>
                <c:formatCode>General</c:formatCode>
                <c:ptCount val="2"/>
                <c:pt idx="0">
                  <c:v>625</c:v>
                </c:pt>
                <c:pt idx="1">
                  <c:v>239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 smtClean="0"/>
                      <a:t>Vzorky</a:t>
                    </a:r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20%</a:t>
                    </a:r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 smtClean="0"/>
                      <a:t>Pozitivní</a:t>
                    </a:r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vzorky</a:t>
                    </a:r>
                    <a:endParaRPr lang="en-US" dirty="0" smtClean="0"/>
                  </a:p>
                  <a:p>
                    <a:r>
                      <a:rPr lang="en-US" dirty="0" smtClean="0"/>
                      <a:t>20%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Auswertung!$N$16:$N$17</c:f>
              <c:strCache>
                <c:ptCount val="2"/>
                <c:pt idx="0">
                  <c:v>Samples</c:v>
                </c:pt>
                <c:pt idx="1">
                  <c:v>positive samples</c:v>
                </c:pt>
              </c:strCache>
            </c:strRef>
          </c:cat>
          <c:val>
            <c:numRef>
              <c:f>Auswertung!$O$16:$O$17</c:f>
              <c:numCache>
                <c:formatCode>General</c:formatCode>
                <c:ptCount val="2"/>
                <c:pt idx="0">
                  <c:v>2016</c:v>
                </c:pt>
                <c:pt idx="1">
                  <c:v>495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r>
              <a:rPr lang="de-DE" smtClean="0"/>
              <a:t>27.2.2019 IDT Seminář s CYMEDICA, hotel Atlantis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05A3A9CD-1258-5845-8FBC-CBE2D4E5BF7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86675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r>
              <a:rPr lang="de-DE" smtClean="0"/>
              <a:t>27.2.2019 IDT Seminář s CYMEDICA, hotel Atlantis</a:t>
            </a:r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E4A004C9-BE99-8E45-8500-654A9F484925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79750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04C9-BE99-8E45-8500-654A9F484925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 smtClean="0"/>
              <a:t>27.2.2019 IDT Seminář s CYMEDICA, hotel Atlantis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292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6647" y="5757882"/>
            <a:ext cx="1101605" cy="47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9"/>
          <p:cNvSpPr>
            <a:spLocks/>
          </p:cNvSpPr>
          <p:nvPr/>
        </p:nvSpPr>
        <p:spPr bwMode="auto">
          <a:xfrm>
            <a:off x="6830687" y="59288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1100" dirty="0" smtClean="0">
                <a:solidFill>
                  <a:srgbClr val="6164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</a:t>
            </a:r>
            <a:r>
              <a:rPr lang="de-DE" altLang="de-DE" sz="1100" noProof="1" smtClean="0">
                <a:solidFill>
                  <a:srgbClr val="6164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Biologika</a:t>
            </a:r>
          </a:p>
        </p:txBody>
      </p:sp>
      <p:sp>
        <p:nvSpPr>
          <p:cNvPr id="40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899150"/>
            <a:ext cx="1044000" cy="2476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" y="1955800"/>
            <a:ext cx="9142242" cy="34140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628650" y="504000"/>
            <a:ext cx="7886700" cy="1080000"/>
          </a:xfrm>
        </p:spPr>
        <p:txBody>
          <a:bodyPr tIns="828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 smtClean="0">
                <a:cs typeface="Open Sans Light"/>
              </a:rPr>
              <a:t>Diese Titelfolie sollte höchstens</a:t>
            </a:r>
            <a:br>
              <a:rPr lang="de-DE" dirty="0" smtClean="0">
                <a:cs typeface="Open Sans Light"/>
              </a:rPr>
            </a:br>
            <a:r>
              <a:rPr lang="de-DE" dirty="0" smtClean="0">
                <a:cs typeface="Open Sans Light"/>
              </a:rPr>
              <a:t>eine zweizeilige Überschrift haben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857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632000" y="504000"/>
            <a:ext cx="3816000" cy="493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16016" y="504000"/>
            <a:ext cx="3810000" cy="4932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941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and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072551"/>
            <a:ext cx="9144000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39472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34999" y="1080000"/>
            <a:ext cx="7897814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57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34999" y="1080000"/>
            <a:ext cx="3796572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735582" y="1072551"/>
            <a:ext cx="3796572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2619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groß) Hea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72293" y="622800"/>
            <a:ext cx="7897814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1268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433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v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inien_f_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5400"/>
            <a:ext cx="9144000" cy="1752600"/>
          </a:xfrm>
          <a:prstGeom prst="rect">
            <a:avLst/>
          </a:prstGeom>
        </p:spPr>
      </p:pic>
      <p:sp>
        <p:nvSpPr>
          <p:cNvPr id="1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05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6830687" y="56621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100" noProof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Biologika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638626"/>
            <a:ext cx="1044000" cy="2544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87988"/>
            <a:ext cx="1130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852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8567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2"/>
          </p:nvPr>
        </p:nvSpPr>
        <p:spPr>
          <a:xfrm>
            <a:off x="635000" y="1358900"/>
            <a:ext cx="7899400" cy="4292600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649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5000" y="1368000"/>
            <a:ext cx="7900988" cy="4068000"/>
          </a:xfrm>
          <a:prstGeom prst="rect">
            <a:avLst/>
          </a:prstGeom>
        </p:spPr>
        <p:txBody>
          <a:bodyPr/>
          <a:lstStyle>
            <a:lvl1pPr marL="182563" indent="-182563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1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5000" y="1368000"/>
            <a:ext cx="7900988" cy="40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4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58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35000" y="1843200"/>
            <a:ext cx="7902000" cy="3592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b="0" i="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4000"/>
            <a:ext cx="7886700" cy="1080000"/>
          </a:xfrm>
          <a:prstGeom prst="rect">
            <a:avLst/>
          </a:prstGeom>
        </p:spPr>
        <p:txBody>
          <a:bodyPr tIns="828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92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" y="0"/>
            <a:ext cx="9138648" cy="5383235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6647" y="5757882"/>
            <a:ext cx="1101605" cy="47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>
            <a:spLocks/>
          </p:cNvSpPr>
          <p:nvPr/>
        </p:nvSpPr>
        <p:spPr bwMode="auto">
          <a:xfrm>
            <a:off x="6830687" y="59288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1100" dirty="0" smtClean="0">
                <a:solidFill>
                  <a:srgbClr val="6164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</a:t>
            </a:r>
            <a:r>
              <a:rPr lang="de-DE" altLang="de-DE" sz="1100" noProof="1" smtClean="0">
                <a:solidFill>
                  <a:srgbClr val="61646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Biologika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899150"/>
            <a:ext cx="1044000" cy="2476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504000"/>
            <a:ext cx="7886700" cy="1080000"/>
          </a:xfrm>
        </p:spPr>
        <p:txBody>
          <a:bodyPr tIns="828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cs typeface="Open Sans Light"/>
              </a:rPr>
              <a:t>Diese Titelfolie sollte höchstens</a:t>
            </a:r>
            <a:br>
              <a:rPr lang="de-DE" dirty="0" smtClean="0">
                <a:cs typeface="Open Sans Light"/>
              </a:rPr>
            </a:br>
            <a:r>
              <a:rPr lang="de-DE" dirty="0" smtClean="0">
                <a:cs typeface="Open Sans Light"/>
              </a:rPr>
              <a:t>eine zweizeilige Überschrift haben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64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3600" y="1368000"/>
            <a:ext cx="7902000" cy="4068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664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999" y="2387600"/>
            <a:ext cx="7900987" cy="30484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 Text"/>
                <a:cs typeface="Open Sans Tex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2" hasCustomPrompt="1"/>
          </p:nvPr>
        </p:nvSpPr>
        <p:spPr>
          <a:xfrm>
            <a:off x="631158" y="1368000"/>
            <a:ext cx="7904829" cy="756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00000"/>
              </a:lnSpc>
              <a:defRPr sz="2000" baseline="0">
                <a:solidFill>
                  <a:schemeClr val="tx2"/>
                </a:solidFill>
                <a:latin typeface="+mn-lt"/>
                <a:cs typeface="Open Sans"/>
              </a:defRPr>
            </a:lvl1pPr>
          </a:lstStyle>
          <a:p>
            <a:pPr eaLnBrk="1" hangingPunct="1"/>
            <a:r>
              <a:rPr lang="de-DE" altLang="de-DE" noProof="0" dirty="0" smtClean="0"/>
              <a:t>Untertitel durch Klicken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00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,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999" y="2197100"/>
            <a:ext cx="7900987" cy="32389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635000" y="1268760"/>
            <a:ext cx="7900988" cy="612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n-lt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2" hasCustomPrompt="1"/>
          </p:nvPr>
        </p:nvSpPr>
        <p:spPr>
          <a:xfrm>
            <a:off x="631158" y="504000"/>
            <a:ext cx="7904829" cy="756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Untertitel durch Klicken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18840"/>
            <a:ext cx="3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3439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656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 hasCustomPrompt="1"/>
          </p:nvPr>
        </p:nvSpPr>
        <p:spPr>
          <a:xfrm>
            <a:off x="635000" y="504000"/>
            <a:ext cx="3810000" cy="108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r>
              <a:rPr lang="de-DE" altLang="de-DE" noProof="0" dirty="0" smtClean="0"/>
              <a:t>Titel hinzufügen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5000" y="1844675"/>
            <a:ext cx="3810000" cy="3591325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4716440" y="504000"/>
            <a:ext cx="3819548" cy="493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681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632000" y="504000"/>
            <a:ext cx="3816000" cy="493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16016" y="504000"/>
            <a:ext cx="3810000" cy="4932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504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Rand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072551"/>
            <a:ext cx="9144000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3472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34999" y="1080000"/>
            <a:ext cx="7897814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83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34999" y="1080000"/>
            <a:ext cx="3796572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040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735582" y="1072551"/>
            <a:ext cx="3796572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757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groß) Hea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2"/>
          </p:nvPr>
        </p:nvSpPr>
        <p:spPr>
          <a:xfrm>
            <a:off x="572293" y="622800"/>
            <a:ext cx="7897814" cy="43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3" hasCustomPrompt="1"/>
          </p:nvPr>
        </p:nvSpPr>
        <p:spPr>
          <a:xfrm>
            <a:off x="634999" y="5126800"/>
            <a:ext cx="7897814" cy="432000"/>
          </a:xfrm>
          <a:prstGeom prst="rect">
            <a:avLst/>
          </a:prstGeom>
        </p:spPr>
        <p:txBody>
          <a:bodyPr lIns="90000" tIns="46800" rIns="90000" bIns="0" anchor="t"/>
          <a:lstStyle>
            <a:lvl1pPr algn="l"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Bildbeschreibung durch Klicken hinzufügen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40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tiv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Linien_f_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5400"/>
            <a:ext cx="9144000" cy="1752600"/>
          </a:xfrm>
          <a:prstGeom prst="rect">
            <a:avLst/>
          </a:prstGeom>
        </p:spPr>
      </p:pic>
      <p:sp>
        <p:nvSpPr>
          <p:cNvPr id="1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05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6830687" y="56621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>
              <a:defRPr/>
            </a:pPr>
            <a:r>
              <a:rPr lang="de-DE" altLang="de-DE" sz="1100" noProof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Biologika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638626"/>
            <a:ext cx="1044000" cy="2544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87988"/>
            <a:ext cx="1130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86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594"/>
            <a:ext cx="9144792" cy="685859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754688"/>
            <a:ext cx="1130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6830687" y="59288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100" noProof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Biologika</a:t>
            </a: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892800"/>
            <a:ext cx="1044000" cy="25309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504000"/>
            <a:ext cx="7886700" cy="1080000"/>
          </a:xfrm>
        </p:spPr>
        <p:txBody>
          <a:bodyPr tIns="828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cs typeface="Open Sans Light"/>
              </a:rPr>
              <a:t>Diese Titelfolie sollte höchstens</a:t>
            </a:r>
            <a:br>
              <a:rPr lang="de-DE" dirty="0" smtClean="0">
                <a:cs typeface="Open Sans Light"/>
              </a:rPr>
            </a:br>
            <a:r>
              <a:rPr lang="de-DE" dirty="0" smtClean="0">
                <a:cs typeface="Open Sans Light"/>
              </a:rPr>
              <a:t>eine zweizeilige Überschrift haben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51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85671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2"/>
          </p:nvPr>
        </p:nvSpPr>
        <p:spPr>
          <a:xfrm>
            <a:off x="635000" y="1358900"/>
            <a:ext cx="7899400" cy="4292600"/>
          </a:xfrm>
          <a:prstGeom prst="rect">
            <a:avLst/>
          </a:prstGeom>
        </p:spPr>
        <p:txBody>
          <a:bodyPr vert="horz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653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5000" y="1368000"/>
            <a:ext cx="7900988" cy="4068000"/>
          </a:xfrm>
          <a:prstGeom prst="rect">
            <a:avLst/>
          </a:prstGeom>
        </p:spPr>
        <p:txBody>
          <a:bodyPr/>
          <a:lstStyle>
            <a:lvl1pPr marL="182563" indent="-182563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809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5000" y="1368000"/>
            <a:ext cx="7900988" cy="406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4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‹#›</a:t>
            </a:fld>
            <a:endParaRPr lang="de-DE" sz="11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457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5487988"/>
            <a:ext cx="1130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6830687" y="5662111"/>
            <a:ext cx="85440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Open Sans Light" charset="0"/>
              </a:defRPr>
            </a:lvl1pPr>
            <a:lvl2pPr algn="l">
              <a:defRPr sz="1200">
                <a:solidFill>
                  <a:schemeClr val="tx1"/>
                </a:solidFill>
                <a:latin typeface="Open Sans Light" charset="0"/>
              </a:defRPr>
            </a:lvl2pPr>
            <a:lvl3pPr algn="l">
              <a:defRPr sz="1200">
                <a:solidFill>
                  <a:schemeClr val="tx1"/>
                </a:solidFill>
                <a:latin typeface="Open Sans Light" charset="0"/>
              </a:defRPr>
            </a:lvl3pPr>
            <a:lvl4pPr algn="l">
              <a:defRPr sz="1200">
                <a:solidFill>
                  <a:schemeClr val="tx1"/>
                </a:solidFill>
                <a:latin typeface="Open Sans Light" charset="0"/>
              </a:defRPr>
            </a:lvl4pPr>
            <a:lvl5pPr algn="l">
              <a:defRPr sz="1200">
                <a:solidFill>
                  <a:schemeClr val="tx1"/>
                </a:solidFill>
                <a:latin typeface="Open Sans Light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Open Sans Light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1100" noProof="1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 charset="0"/>
              </a:rPr>
              <a:t>IDT Biologika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7812360" y="5638626"/>
            <a:ext cx="1044000" cy="2544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Autor/Datum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8650" y="504000"/>
            <a:ext cx="7886700" cy="1080000"/>
          </a:xfrm>
        </p:spPr>
        <p:txBody>
          <a:bodyPr tIns="828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>
                <a:cs typeface="Open Sans Light"/>
              </a:rPr>
              <a:t>Diese Titelfolie sollte höchstens</a:t>
            </a:r>
            <a:br>
              <a:rPr lang="de-DE" dirty="0" smtClean="0">
                <a:cs typeface="Open Sans Light"/>
              </a:rPr>
            </a:br>
            <a:r>
              <a:rPr lang="de-DE" dirty="0" smtClean="0">
                <a:cs typeface="Open Sans Light"/>
              </a:rPr>
              <a:t>eine zweizeilige Überschrift haben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853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635000" y="1843200"/>
            <a:ext cx="7902000" cy="3592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b="0" i="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04000"/>
            <a:ext cx="7886700" cy="1080000"/>
          </a:xfrm>
          <a:prstGeom prst="rect">
            <a:avLst/>
          </a:prstGeom>
        </p:spPr>
        <p:txBody>
          <a:bodyPr tIns="828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06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3600" y="1368000"/>
            <a:ext cx="7902000" cy="4068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62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999" y="2387600"/>
            <a:ext cx="7900987" cy="30484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 Text"/>
                <a:cs typeface="Open Sans Tex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635000" y="504000"/>
            <a:ext cx="7900988" cy="612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2" hasCustomPrompt="1"/>
          </p:nvPr>
        </p:nvSpPr>
        <p:spPr>
          <a:xfrm>
            <a:off x="631158" y="1368000"/>
            <a:ext cx="7904829" cy="756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00000"/>
              </a:lnSpc>
              <a:defRPr sz="2000" baseline="0">
                <a:solidFill>
                  <a:schemeClr val="tx2"/>
                </a:solidFill>
                <a:latin typeface="+mn-lt"/>
                <a:cs typeface="Open Sans"/>
              </a:defRPr>
            </a:lvl1pPr>
          </a:lstStyle>
          <a:p>
            <a:pPr eaLnBrk="1" hangingPunct="1"/>
            <a:r>
              <a:rPr lang="de-DE" altLang="de-DE" noProof="0" dirty="0" smtClean="0"/>
              <a:t>Untertitel durch Klicken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690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,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999" y="2197100"/>
            <a:ext cx="7900987" cy="32389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635000" y="1268760"/>
            <a:ext cx="7900988" cy="612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n-lt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2" hasCustomPrompt="1"/>
          </p:nvPr>
        </p:nvSpPr>
        <p:spPr>
          <a:xfrm>
            <a:off x="631158" y="504000"/>
            <a:ext cx="7904829" cy="756000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00000"/>
              </a:lnSpc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r>
              <a:rPr lang="de-DE" altLang="de-DE" noProof="0" dirty="0" smtClean="0"/>
              <a:t>Untertitel durch Klicken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18840"/>
            <a:ext cx="360000" cy="18000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867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 hasCustomPrompt="1"/>
          </p:nvPr>
        </p:nvSpPr>
        <p:spPr>
          <a:xfrm>
            <a:off x="635000" y="504000"/>
            <a:ext cx="3810000" cy="108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eaLnBrk="1" hangingPunct="1"/>
            <a:r>
              <a:rPr lang="de-DE" altLang="de-DE" noProof="0" dirty="0" smtClean="0"/>
              <a:t>Titel hinzufügen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5000" y="1844675"/>
            <a:ext cx="3810000" cy="3591325"/>
          </a:xfrm>
          <a:prstGeom prst="rect">
            <a:avLst/>
          </a:prstGeom>
        </p:spPr>
        <p:txBody>
          <a:bodyPr lIns="90000" tIns="46800" rIns="90000" bIns="46800" anchor="t"/>
          <a:lstStyle>
            <a:lvl1pPr algn="l">
              <a:lnSpc>
                <a:spcPct val="130000"/>
              </a:lnSpc>
              <a:defRPr sz="2000">
                <a:solidFill>
                  <a:schemeClr val="tx2"/>
                </a:solidFill>
                <a:latin typeface="Open Sans"/>
                <a:cs typeface="Open Sans"/>
              </a:defRPr>
            </a:lvl1pPr>
          </a:lstStyle>
          <a:p>
            <a:pPr eaLnBrk="1" hangingPunct="1"/>
            <a:endParaRPr lang="de-DE" altLang="de-DE" noProof="0" dirty="0" smtClean="0"/>
          </a:p>
        </p:txBody>
      </p:sp>
      <p:sp>
        <p:nvSpPr>
          <p:cNvPr id="7" name="Bildplatzhalter 11"/>
          <p:cNvSpPr>
            <a:spLocks noGrp="1"/>
          </p:cNvSpPr>
          <p:nvPr>
            <p:ph type="pic" sz="quarter" idx="12"/>
          </p:nvPr>
        </p:nvSpPr>
        <p:spPr>
          <a:xfrm>
            <a:off x="4716440" y="504000"/>
            <a:ext cx="3819548" cy="493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8416895" y="5924201"/>
            <a:ext cx="360000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fld id="{B4B485FD-BF59-475B-ACC0-7B35A00CE999}" type="slidenum">
              <a:rPr lang="de-DE" sz="110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de-DE" sz="11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84" y="5918839"/>
            <a:ext cx="5400000" cy="180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1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Titel – Thema - 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410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504000"/>
            <a:ext cx="7886700" cy="108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smtClean="0"/>
              <a:t>Titel durch Klicken hinzufügen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579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7136"/>
            <a:ext cx="9144793" cy="49296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9021" y="5808678"/>
            <a:ext cx="879058" cy="37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8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  <p:sldLayoutId id="2147483686" r:id="rId4"/>
    <p:sldLayoutId id="2147483683" r:id="rId5"/>
    <p:sldLayoutId id="2147483688" r:id="rId6"/>
    <p:sldLayoutId id="2147483690" r:id="rId7"/>
    <p:sldLayoutId id="2147483687" r:id="rId8"/>
    <p:sldLayoutId id="2147483689" r:id="rId9"/>
    <p:sldLayoutId id="2147483692" r:id="rId10"/>
    <p:sldLayoutId id="2147483691" r:id="rId11"/>
    <p:sldLayoutId id="2147483684" r:id="rId12"/>
    <p:sldLayoutId id="2147483693" r:id="rId13"/>
    <p:sldLayoutId id="2147483694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000" b="0" i="0" u="none" strike="noStrike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7136"/>
            <a:ext cx="9144793" cy="49296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9021" y="5808678"/>
            <a:ext cx="879058" cy="37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2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000" b="0" i="0" u="none" strike="noStrike" kern="1200" baseline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7812360" y="5899150"/>
            <a:ext cx="1207282" cy="247651"/>
          </a:xfrm>
        </p:spPr>
        <p:txBody>
          <a:bodyPr/>
          <a:lstStyle/>
          <a:p>
            <a:r>
              <a:rPr lang="de-DE" dirty="0" smtClean="0"/>
              <a:t>Schüler/Sep. 2018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STEC – prevalence,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důležitost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diagnosti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Shigatoxin</a:t>
            </a:r>
            <a:r>
              <a:rPr lang="de-DE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2e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9" y="1206805"/>
            <a:ext cx="48958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4280624" y="1843532"/>
            <a:ext cx="41464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</a:t>
            </a:r>
            <a:r>
              <a:rPr kumimoji="0" lang="cs-CZ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jednotka</a:t>
            </a:r>
            <a:r>
              <a:rPr kumimoji="0" lang="cs-CZ" altLang="de-DE" sz="1800" b="1" i="0" u="none" strike="noStrike" kern="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cs-CZ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odpovědná za cytotoxický efekt 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➡ </a:t>
            </a:r>
            <a:r>
              <a:rPr kumimoji="0" lang="cs-CZ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poškození kapilár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531539" y="4566616"/>
            <a:ext cx="4392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 </a:t>
            </a:r>
            <a:r>
              <a:rPr kumimoji="0" lang="en-US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</a:t>
            </a:r>
            <a:r>
              <a:rPr kumimoji="0" lang="cs-CZ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jednotka</a:t>
            </a:r>
            <a:r>
              <a:rPr kumimoji="0" lang="en-US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altLang="de-DE" kern="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odpovědná za </a:t>
            </a:r>
            <a:r>
              <a:rPr lang="cs-CZ" altLang="de-DE" kern="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vazbu na receptor a průnik do cílových buněk 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Klinické příznaky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6" descr="H:\03 VS\03 VS-M\_Nutztier\_SCHWEIN\Produkte_products\ECOPORC SHIGA\Bilder_photography_movies\Ödem_Edema Disease\Augenlidödem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3" y="1017073"/>
            <a:ext cx="30243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9" y="1017073"/>
            <a:ext cx="3823190" cy="21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59" y="3292896"/>
            <a:ext cx="2902803" cy="19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4" y="3275528"/>
            <a:ext cx="3022772" cy="195880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14994" y="5357503"/>
            <a:ext cx="84519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Zdroje</a:t>
            </a:r>
            <a:r>
              <a:rPr lang="en-GB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cs-CZ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Terénní epidemiologická stanice </a:t>
            </a:r>
            <a:r>
              <a:rPr lang="cs-CZ" sz="1200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Bakum</a:t>
            </a:r>
            <a:r>
              <a:rPr lang="cs-CZ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</a:t>
            </a:r>
            <a:r>
              <a:rPr lang="en-GB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Veterinary Medicine Hannover); IDT </a:t>
            </a:r>
            <a:r>
              <a:rPr lang="en-GB" sz="1200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Biologika</a:t>
            </a:r>
            <a:r>
              <a:rPr lang="en-GB" sz="12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GmbH</a:t>
            </a:r>
            <a:endParaRPr lang="en-GB" sz="12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Patoanatomický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nález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1247" y="1159294"/>
            <a:ext cx="2333550" cy="280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68" y="2618856"/>
            <a:ext cx="214108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99" y="772493"/>
            <a:ext cx="2952328" cy="271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6124555" y="3622462"/>
            <a:ext cx="2754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</a:t>
            </a:r>
            <a:r>
              <a:rPr lang="de-DE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Jose </a:t>
            </a:r>
            <a:r>
              <a:rPr lang="de-DE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Joaquìn</a:t>
            </a:r>
            <a:r>
              <a:rPr lang="de-DE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Sanchez, JYSAPS</a:t>
            </a:r>
            <a:endParaRPr lang="de-D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88372" y="4167028"/>
            <a:ext cx="307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Terénní epidemiologická stanice </a:t>
            </a:r>
            <a:r>
              <a:rPr lang="cs-CZ" sz="12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Bakum</a:t>
            </a:r>
            <a:r>
              <a:rPr lang="cs-CZ" sz="1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</a:t>
            </a:r>
            <a:r>
              <a:rPr lang="en-GB" sz="12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Veterinary Medicine Hannover)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Histopat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ologie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5" y="1174058"/>
            <a:ext cx="2980711" cy="37890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88125"/>
            <a:ext cx="2816670" cy="377497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3539" y="4941167"/>
            <a:ext cx="4377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Polioence</a:t>
            </a:r>
            <a:r>
              <a:rPr lang="cs-C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GB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alomalaci</a:t>
            </a:r>
            <a:r>
              <a:rPr lang="cs-C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mozkového kmene</a:t>
            </a:r>
            <a:endParaRPr lang="en-GB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52120" y="501749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Perivas</a:t>
            </a:r>
            <a:r>
              <a:rPr lang="cs-C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GB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</a:t>
            </a:r>
            <a:r>
              <a:rPr lang="cs-CZ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ární</a:t>
            </a:r>
            <a:r>
              <a:rPr lang="cs-C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edém</a:t>
            </a:r>
            <a:endParaRPr lang="en-GB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9400" y="5414820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de-DE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CReSA</a:t>
            </a:r>
            <a:endParaRPr lang="de-D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Odběr vzorků na 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STEC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001" y="1330705"/>
            <a:ext cx="3124001" cy="29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2543" y="1330704"/>
            <a:ext cx="2969971" cy="295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700485" y="4393942"/>
            <a:ext cx="3198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Terénní epidemiologická stanice </a:t>
            </a:r>
            <a:r>
              <a:rPr lang="cs-CZ" sz="1000" dirty="0" err="1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Bakum</a:t>
            </a:r>
            <a:r>
              <a:rPr lang="cs-CZ" sz="1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</a:t>
            </a:r>
            <a:r>
              <a:rPr lang="en-GB" sz="1000" dirty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University of Veterinary Medicine Hannover</a:t>
            </a:r>
            <a:endParaRPr lang="en-US" sz="1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Odkud odebírat vzorky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858514" y="5905989"/>
            <a:ext cx="5400000" cy="180000"/>
          </a:xfrm>
        </p:spPr>
        <p:txBody>
          <a:bodyPr/>
          <a:lstStyle/>
          <a:p>
            <a:endParaRPr lang="de-DE"/>
          </a:p>
        </p:txBody>
      </p:sp>
      <p:pic>
        <p:nvPicPr>
          <p:cNvPr id="5" name="Picture 2" descr="E:\Bakum\Sektion\Firmen\Pfizer\darm_schematisch0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859850" y="1269552"/>
            <a:ext cx="5616780" cy="47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5606" y="4401490"/>
            <a:ext cx="15842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Nickel, </a:t>
            </a:r>
            <a:r>
              <a:rPr lang="en-US" sz="1100" dirty="0" err="1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Schummer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Seiferle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1100" dirty="0" err="1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Lehrbuch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</a:t>
            </a:r>
            <a:r>
              <a:rPr lang="en-US" sz="1100" dirty="0" err="1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Anatomie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</a:t>
            </a:r>
            <a:r>
              <a:rPr lang="en-US" sz="1100" dirty="0" err="1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Haussäugetiere</a:t>
            </a:r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r>
              <a:rPr lang="en-US" sz="1100" dirty="0" smtClean="0">
                <a:solidFill>
                  <a:srgbClr val="3439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Band II  s. 124.</a:t>
            </a:r>
            <a:endParaRPr lang="en-US" sz="1100" dirty="0">
              <a:solidFill>
                <a:srgbClr val="3439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808268" y="2582935"/>
            <a:ext cx="1668361" cy="11521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2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054" y="416217"/>
            <a:ext cx="7900988" cy="61200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</a:t>
            </a:r>
            <a:r>
              <a:rPr lang="cs-CZ" sz="28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ody</a:t>
            </a:r>
            <a:r>
              <a:rPr lang="cs-CZ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</a:t>
            </a:r>
            <a:r>
              <a:rPr lang="cs-CZ" sz="2800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ýzy</a:t>
            </a:r>
            <a:r>
              <a:rPr lang="en-GB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8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</a:t>
            </a:r>
            <a:endParaRPr lang="de-DE" sz="2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48230" y="1126541"/>
            <a:ext cx="7902000" cy="4754879"/>
          </a:xfrm>
        </p:spPr>
        <p:txBody>
          <a:bodyPr/>
          <a:lstStyle/>
          <a:p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ální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kultivace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Důvod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kace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čeledi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Enterobacteriacae</a:t>
            </a:r>
            <a:endParaRPr lang="en-US" sz="1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Pro: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jednoduchá a levná metoda</a:t>
            </a: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Proti: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možná inhibice růstu v důsledku působení 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antimikrobik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přerůstání jiných bakterií v případě, že vzorek nebyl správně odebrán anebo skladován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rotypi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zace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„stará“ metoda </a:t>
            </a:r>
            <a:endParaRPr lang="en-US" sz="1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Důvod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ikace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který typ </a:t>
            </a:r>
            <a:r>
              <a:rPr lang="en-US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přítomen</a:t>
            </a:r>
            <a:endParaRPr lang="en-US" sz="1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Pro: </a:t>
            </a:r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jednoduchá levná metoda</a:t>
            </a: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Proti: nelze tak identifikovat všechny typy 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kultivace může ovlivnit to, které faktory se projeví; toxiny zůstávají neodhaleny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Analýza faktorů virulence prostřednictvím p</a:t>
            </a:r>
            <a:r>
              <a:rPr lang="en-US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olymer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ázové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řetězové reakce (PC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„nová“ metoda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Důvod: identifikuje, který typ 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přítomen</a:t>
            </a:r>
          </a:p>
          <a:p>
            <a:pPr marL="400050" lvl="1"/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umožňuje identifikovat více typů </a:t>
            </a:r>
            <a:r>
              <a:rPr lang="cs-CZ" sz="16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než pomocí </a:t>
            </a:r>
            <a:r>
              <a:rPr lang="cs-CZ" sz="16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sérotypizace</a:t>
            </a:r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identifikuje i toxiny 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/>
            <a:r>
              <a:rPr lang="cs-C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Proti: obtížná a nákladná metoda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8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krobiologie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molekulární biologie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6" y="1502154"/>
            <a:ext cx="2063046" cy="23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707870" y="3967215"/>
            <a:ext cx="2020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Cultivation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02154"/>
            <a:ext cx="3288926" cy="230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2938003" y="3967215"/>
            <a:ext cx="3266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Multiplex PCR with up to 6 isolates per sample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215" y="1502154"/>
            <a:ext cx="2374363" cy="216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6671462" y="4007464"/>
            <a:ext cx="1967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</a:p>
        </p:txBody>
      </p:sp>
      <p:sp>
        <p:nvSpPr>
          <p:cNvPr id="11" name="Rechteck 10"/>
          <p:cNvSpPr/>
          <p:nvPr/>
        </p:nvSpPr>
        <p:spPr>
          <a:xfrm>
            <a:off x="4364099" y="512335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</a:t>
            </a:r>
            <a:r>
              <a:rPr lang="en-GB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Institute for Hygiene and Infectious Diseases of Animals, Justus-Liebig University, </a:t>
            </a:r>
            <a:r>
              <a:rPr lang="en-GB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Gießen</a:t>
            </a:r>
            <a:r>
              <a:rPr lang="en-GB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Germany</a:t>
            </a:r>
            <a:endParaRPr lang="en-GB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44204" r="19879" b="15696"/>
          <a:stretch/>
        </p:blipFill>
        <p:spPr bwMode="auto">
          <a:xfrm>
            <a:off x="1769729" y="2143354"/>
            <a:ext cx="5369359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9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STEC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Kontrolní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9" y="1490663"/>
            <a:ext cx="395128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087" y="1855501"/>
            <a:ext cx="4435838" cy="332687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53849" y="4601261"/>
            <a:ext cx="3951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výtěrovek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Amiesovým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médiem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Obalový materiál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Termoobal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Podporujeme vaše diagnostické úsilí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139886"/>
              </p:ext>
            </p:extLst>
          </p:nvPr>
        </p:nvGraphicFramePr>
        <p:xfrm>
          <a:off x="776021" y="1221435"/>
          <a:ext cx="2976677" cy="417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Acrobat Document" r:id="rId3" imgW="5829199" imgH="8181772" progId="AcroExch.Document.2015">
                  <p:embed/>
                </p:oleObj>
              </mc:Choice>
              <mc:Fallback>
                <p:oleObj name="Acrobat Document" r:id="rId3" imgW="5829199" imgH="8181772" progId="AcroExch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021" y="1221435"/>
                        <a:ext cx="2976677" cy="4177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4235501" y="1309421"/>
            <a:ext cx="41083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to funguje:</a:t>
            </a:r>
          </a:p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Oskenujte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QR-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kód na obalu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kitu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Vygeneruje se v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oucher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který bude k dispozici on-line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Poté, co vyplníte v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oucher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vytiskněte jej společně s nálepkou, na které je adresa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Vzorky budou expresně zaslány kurýrem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ýzy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trvají zhruba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pracovních dní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Výsledky vám budou zaslány emailem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Všeobecné informace o</a:t>
            </a:r>
            <a:r>
              <a:rPr lang="en-GB" dirty="0" smtClean="0"/>
              <a:t> </a:t>
            </a:r>
            <a:r>
              <a:rPr lang="en-GB" i="1" dirty="0" smtClean="0"/>
              <a:t>Escherichia coli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Patogeneze e</a:t>
            </a:r>
            <a:r>
              <a:rPr lang="en-GB" dirty="0" smtClean="0"/>
              <a:t>d</a:t>
            </a:r>
            <a:r>
              <a:rPr lang="cs-CZ" dirty="0" err="1" smtClean="0"/>
              <a:t>émové</a:t>
            </a:r>
            <a:r>
              <a:rPr lang="cs-CZ" dirty="0" smtClean="0"/>
              <a:t> choroby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Diagnos</a:t>
            </a:r>
            <a:r>
              <a:rPr lang="cs-CZ" dirty="0" err="1" smtClean="0"/>
              <a:t>tikování</a:t>
            </a:r>
            <a:r>
              <a:rPr lang="cs-CZ" dirty="0" smtClean="0"/>
              <a:t> infekcí</a:t>
            </a:r>
            <a:r>
              <a:rPr lang="en-GB" dirty="0" smtClean="0"/>
              <a:t> </a:t>
            </a:r>
            <a:r>
              <a:rPr lang="cs-CZ" dirty="0" smtClean="0"/>
              <a:t>pomocí S</a:t>
            </a:r>
            <a:r>
              <a:rPr lang="en-GB" dirty="0" smtClean="0"/>
              <a:t>TEC – STEC 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Testy zkušenosti uživatele </a:t>
            </a:r>
            <a:r>
              <a:rPr lang="en-GB" dirty="0" smtClean="0"/>
              <a:t>(UETs)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6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cs-CZ" sz="3200" dirty="0" smtClean="0"/>
              <a:t>Laboratoř zjistila </a:t>
            </a:r>
            <a:r>
              <a:rPr lang="en-US" sz="3200" dirty="0" smtClean="0"/>
              <a:t>STEC</a:t>
            </a:r>
            <a:r>
              <a:rPr lang="cs-CZ" sz="3200" dirty="0" smtClean="0"/>
              <a:t> … co teď? </a:t>
            </a:r>
            <a:r>
              <a:rPr lang="en-US" sz="3200" dirty="0" smtClean="0"/>
              <a:t> </a:t>
            </a:r>
          </a:p>
          <a:p>
            <a:pPr algn="ctr"/>
            <a:endParaRPr lang="cs-CZ" sz="3200" dirty="0" smtClean="0"/>
          </a:p>
          <a:p>
            <a:pPr algn="ctr"/>
            <a:r>
              <a:rPr lang="cs-CZ" sz="3200" dirty="0" smtClean="0"/>
              <a:t>Odpověď: začněte s</a:t>
            </a:r>
            <a:r>
              <a:rPr lang="en-US" sz="3200" dirty="0" smtClean="0"/>
              <a:t> </a:t>
            </a:r>
          </a:p>
          <a:p>
            <a:pPr algn="ctr"/>
            <a:r>
              <a:rPr lang="cs-CZ" sz="3200" dirty="0" smtClean="0"/>
              <a:t>Testem zkušenosti uživatele </a:t>
            </a:r>
            <a:r>
              <a:rPr lang="en-US" sz="3200" dirty="0" smtClean="0"/>
              <a:t>(UET)</a:t>
            </a:r>
            <a:endParaRPr lang="en-US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8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Test zkušenosti </a:t>
            </a:r>
            <a:r>
              <a:rPr lang="cs-CZ" sz="2800" dirty="0" smtClean="0"/>
              <a:t>uživatele </a:t>
            </a:r>
            <a:r>
              <a:rPr lang="de-DE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(UET)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Cíl: shromáždění dat k zhodnocení úspěchu vakcinace</a:t>
            </a:r>
            <a:endParaRPr lang="en-US" dirty="0" smtClean="0"/>
          </a:p>
          <a:p>
            <a:endParaRPr lang="en-US" sz="1000" dirty="0" smtClean="0"/>
          </a:p>
          <a:p>
            <a:r>
              <a:rPr lang="cs-CZ" dirty="0" smtClean="0"/>
              <a:t>Hodnocení 5-6 skupin zvířat </a:t>
            </a:r>
            <a:r>
              <a:rPr lang="cs-CZ" b="1" dirty="0" smtClean="0"/>
              <a:t>před a po </a:t>
            </a:r>
            <a:r>
              <a:rPr lang="cs-CZ" dirty="0" smtClean="0"/>
              <a:t>vakcinaci </a:t>
            </a:r>
            <a:endParaRPr lang="en-US" dirty="0" smtClean="0"/>
          </a:p>
          <a:p>
            <a:endParaRPr lang="en-US" sz="1000" dirty="0" smtClean="0"/>
          </a:p>
          <a:p>
            <a:r>
              <a:rPr lang="cs-CZ" dirty="0" smtClean="0"/>
              <a:t>Hodnocená data</a:t>
            </a:r>
            <a:r>
              <a:rPr lang="en-US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Stupeň morbidity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Stupeň mortality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Průměrný denní váhový přírůstek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Použití </a:t>
            </a:r>
            <a:r>
              <a:rPr lang="cs-CZ" dirty="0" err="1" smtClean="0"/>
              <a:t>antimikrobik</a:t>
            </a:r>
            <a:r>
              <a:rPr lang="cs-CZ" dirty="0" smtClean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cs-CZ" dirty="0" smtClean="0"/>
              <a:t>Vše zmíněné lze použít k zhodnocení </a:t>
            </a:r>
            <a:r>
              <a:rPr lang="cs-CZ" b="1" dirty="0" smtClean="0"/>
              <a:t>návratu investic </a:t>
            </a:r>
            <a:r>
              <a:rPr lang="en-US" b="1" u="sng" dirty="0" smtClean="0"/>
              <a:t>(ROI)</a:t>
            </a:r>
            <a:endParaRPr lang="en-US" b="1" u="sng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6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4" y="387428"/>
            <a:ext cx="3976190" cy="577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48" y="299643"/>
            <a:ext cx="3972270" cy="568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8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6" y="141728"/>
            <a:ext cx="4252404" cy="607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42" y="219458"/>
            <a:ext cx="4168640" cy="588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8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" y="328793"/>
            <a:ext cx="4039296" cy="588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53" y="328792"/>
            <a:ext cx="3982263" cy="57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0" y="117043"/>
            <a:ext cx="4425696" cy="611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65" y="267111"/>
            <a:ext cx="4155605" cy="586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ouhrn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Informace o 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 &amp; STEC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33600" y="1185119"/>
            <a:ext cx="7902000" cy="4491475"/>
          </a:xfrm>
        </p:spPr>
        <p:txBody>
          <a:bodyPr/>
          <a:lstStyle/>
          <a:p>
            <a:pPr algn="just"/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Ed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émová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choroba je celosvětový problém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Příčinou  edémové choroby je </a:t>
            </a:r>
            <a:r>
              <a:rPr lang="en-GB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Shigatoxin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2e (Stx2e)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produkovaný E</a:t>
            </a:r>
            <a:r>
              <a:rPr lang="en-GB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coli 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(STEC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Ed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émová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choroba je může klinicky projevovat různě, což je důvodem, proč je tak důležitá diferenciální diagnostika. </a:t>
            </a:r>
            <a:endParaRPr lang="en-GB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1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hrnutí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Diagnosti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just"/>
            <a:r>
              <a:rPr lang="en-US" sz="1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Vzorky, které lze analyzovat za účelem diagnostiky 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jsou: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Výtěry z jejuna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zenteriální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lymfatické uzliny 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/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Analýza faktoru virulence je v současné době pro identifikaci patogenní E. coli metodou volby.  </a:t>
            </a:r>
            <a:endParaRPr lang="en-US" dirty="0" smtClean="0"/>
          </a:p>
          <a:p>
            <a:r>
              <a:rPr lang="en-US" dirty="0" smtClean="0"/>
              <a:t>3) </a:t>
            </a:r>
            <a:r>
              <a:rPr lang="cs-CZ" dirty="0" smtClean="0"/>
              <a:t>Jakmile došlo k identifikaci S</a:t>
            </a:r>
            <a:r>
              <a:rPr lang="en-US" dirty="0" smtClean="0"/>
              <a:t>TEC</a:t>
            </a:r>
            <a:r>
              <a:rPr lang="cs-CZ" dirty="0" smtClean="0"/>
              <a:t>, je možné začít </a:t>
            </a:r>
            <a:r>
              <a:rPr lang="en-US" dirty="0" smtClean="0"/>
              <a:t>UET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2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 vám za pozornost!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511" y="1532580"/>
            <a:ext cx="7894637" cy="320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2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</a:t>
            </a:r>
            <a:r>
              <a:rPr lang="cs-CZ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teristi</a:t>
            </a:r>
            <a:r>
              <a:rPr lang="cs-CZ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r>
              <a:rPr lang="en-US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Escherichia coli</a:t>
            </a:r>
            <a:r>
              <a:rPr lang="cs-CZ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endParaRPr lang="de-D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89709" y="1236326"/>
            <a:ext cx="7902000" cy="4491476"/>
          </a:xfrm>
        </p:spPr>
        <p:txBody>
          <a:bodyPr/>
          <a:lstStyle/>
          <a:p>
            <a:r>
              <a:rPr lang="cs-CZ" dirty="0" smtClean="0"/>
              <a:t>Čeleď</a:t>
            </a:r>
            <a:r>
              <a:rPr lang="en-US" dirty="0" smtClean="0"/>
              <a:t>: </a:t>
            </a:r>
            <a:r>
              <a:rPr lang="en-US" i="1" dirty="0" err="1"/>
              <a:t>Enterobacteriacae</a:t>
            </a:r>
            <a:endParaRPr lang="en-US" i="1" dirty="0"/>
          </a:p>
          <a:p>
            <a:endParaRPr lang="en-US" sz="1000" dirty="0"/>
          </a:p>
          <a:p>
            <a:r>
              <a:rPr lang="cs-CZ" dirty="0" smtClean="0"/>
              <a:t>Tyčinkovité,</a:t>
            </a:r>
            <a:r>
              <a:rPr lang="en-US" dirty="0" smtClean="0"/>
              <a:t> </a:t>
            </a:r>
            <a:r>
              <a:rPr lang="en-US" dirty="0" err="1" smtClean="0"/>
              <a:t>gramnegativ</a:t>
            </a:r>
            <a:r>
              <a:rPr lang="cs-CZ" dirty="0" smtClean="0"/>
              <a:t>ní</a:t>
            </a:r>
            <a:r>
              <a:rPr lang="en-US" dirty="0" smtClean="0"/>
              <a:t>, </a:t>
            </a:r>
            <a:r>
              <a:rPr lang="cs-CZ" dirty="0" smtClean="0"/>
              <a:t>fakultativně anaerobní </a:t>
            </a:r>
            <a:endParaRPr lang="en-US" sz="1000" dirty="0"/>
          </a:p>
          <a:p>
            <a:r>
              <a:rPr lang="cs-CZ" dirty="0" smtClean="0"/>
              <a:t>Jsou </a:t>
            </a:r>
            <a:r>
              <a:rPr lang="cs-CZ" dirty="0" err="1" smtClean="0"/>
              <a:t>ubikvitární</a:t>
            </a:r>
            <a:r>
              <a:rPr lang="cs-CZ" dirty="0" smtClean="0"/>
              <a:t> a dobře přežívají v prostředí </a:t>
            </a:r>
            <a:endParaRPr lang="en-US" dirty="0"/>
          </a:p>
          <a:p>
            <a:endParaRPr lang="en-US" sz="1000" dirty="0"/>
          </a:p>
          <a:p>
            <a:r>
              <a:rPr lang="cs-CZ" dirty="0" smtClean="0"/>
              <a:t>Mají </a:t>
            </a:r>
            <a:r>
              <a:rPr lang="cs-CZ" dirty="0" err="1" smtClean="0"/>
              <a:t>zoonotický</a:t>
            </a:r>
            <a:r>
              <a:rPr lang="cs-CZ" dirty="0" smtClean="0"/>
              <a:t> potenciál</a:t>
            </a:r>
            <a:endParaRPr lang="en-US" dirty="0"/>
          </a:p>
          <a:p>
            <a:endParaRPr lang="en-US" sz="1000" dirty="0"/>
          </a:p>
          <a:p>
            <a:r>
              <a:rPr lang="cs-CZ" dirty="0" smtClean="0"/>
              <a:t>Klasifikace je založena na </a:t>
            </a:r>
          </a:p>
          <a:p>
            <a:r>
              <a:rPr lang="cs-CZ" dirty="0" smtClean="0"/>
              <a:t>	a</a:t>
            </a:r>
            <a:r>
              <a:rPr lang="en-US" dirty="0" err="1" smtClean="0"/>
              <a:t>dhe</a:t>
            </a:r>
            <a:r>
              <a:rPr lang="cs-CZ" dirty="0" err="1" smtClean="0"/>
              <a:t>zních</a:t>
            </a:r>
            <a:r>
              <a:rPr lang="cs-CZ" dirty="0" smtClean="0"/>
              <a:t> faktorech jako jsou </a:t>
            </a:r>
            <a:r>
              <a:rPr lang="en-US" dirty="0" err="1" smtClean="0"/>
              <a:t>fimbrie</a:t>
            </a:r>
            <a:endParaRPr lang="en-US" dirty="0"/>
          </a:p>
          <a:p>
            <a:pPr lvl="1"/>
            <a:r>
              <a:rPr lang="cs-CZ" dirty="0" smtClean="0"/>
              <a:t>	jiných povrchových proteinech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cs-CZ" dirty="0" smtClean="0"/>
              <a:t>	produkovaných toxinech, jako je </a:t>
            </a:r>
            <a:r>
              <a:rPr lang="en-US" dirty="0" smtClean="0"/>
              <a:t>LT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7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93" y="2784764"/>
            <a:ext cx="3654705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</a:t>
            </a:r>
            <a:r>
              <a:rPr lang="cs-CZ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teristi</a:t>
            </a:r>
            <a:r>
              <a:rPr lang="cs-CZ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Escherichia coli</a:t>
            </a:r>
            <a:r>
              <a:rPr lang="cs-CZ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Historic</a:t>
            </a:r>
            <a:r>
              <a:rPr lang="cs-CZ" dirty="0" err="1" smtClean="0"/>
              <a:t>ky</a:t>
            </a:r>
            <a:r>
              <a:rPr lang="en-US" dirty="0" smtClean="0"/>
              <a:t>: O:K:H-Seroformul</a:t>
            </a:r>
            <a:r>
              <a:rPr lang="cs-CZ" dirty="0" smtClean="0"/>
              <a:t>e</a:t>
            </a:r>
            <a:endParaRPr lang="en-US" dirty="0"/>
          </a:p>
          <a:p>
            <a:endParaRPr lang="en-US" sz="1000" dirty="0"/>
          </a:p>
          <a:p>
            <a:r>
              <a:rPr lang="cs-CZ" dirty="0" smtClean="0"/>
              <a:t>Založena na</a:t>
            </a:r>
            <a:r>
              <a:rPr lang="en-US" dirty="0" smtClean="0"/>
              <a:t>: </a:t>
            </a:r>
            <a:r>
              <a:rPr lang="cs-CZ" dirty="0" smtClean="0"/>
              <a:t>Sklíčkové aglutinaci s antisérem </a:t>
            </a:r>
            <a:endParaRPr lang="en-US" dirty="0"/>
          </a:p>
          <a:p>
            <a:endParaRPr lang="en-US" sz="1000" dirty="0"/>
          </a:p>
          <a:p>
            <a:r>
              <a:rPr lang="cs-CZ" dirty="0" smtClean="0"/>
              <a:t>Co lze detekovat:</a:t>
            </a:r>
            <a:endParaRPr lang="en-US" dirty="0"/>
          </a:p>
          <a:p>
            <a:endParaRPr lang="en-US" sz="1000" dirty="0"/>
          </a:p>
          <a:p>
            <a:r>
              <a:rPr lang="en-US" dirty="0" smtClean="0"/>
              <a:t>O-Antigen</a:t>
            </a:r>
            <a:r>
              <a:rPr lang="cs-CZ" dirty="0" smtClean="0"/>
              <a:t>y</a:t>
            </a:r>
            <a:r>
              <a:rPr lang="en-US" dirty="0" smtClean="0"/>
              <a:t>: somatic</a:t>
            </a:r>
            <a:r>
              <a:rPr lang="cs-CZ" dirty="0" err="1" smtClean="0"/>
              <a:t>ké</a:t>
            </a:r>
            <a:r>
              <a:rPr lang="en-US" dirty="0" smtClean="0"/>
              <a:t> protein</a:t>
            </a:r>
            <a:r>
              <a:rPr lang="cs-CZ" dirty="0" smtClean="0"/>
              <a:t>y</a:t>
            </a:r>
            <a:endParaRPr lang="en-US" dirty="0"/>
          </a:p>
          <a:p>
            <a:r>
              <a:rPr lang="en-US" dirty="0" smtClean="0"/>
              <a:t>H-Antigen</a:t>
            </a:r>
            <a:r>
              <a:rPr lang="cs-CZ" dirty="0" smtClean="0"/>
              <a:t>y</a:t>
            </a:r>
            <a:r>
              <a:rPr lang="en-US" dirty="0" smtClean="0"/>
              <a:t>: </a:t>
            </a:r>
            <a:r>
              <a:rPr lang="en-US" dirty="0" err="1" smtClean="0"/>
              <a:t>flagel</a:t>
            </a:r>
            <a:r>
              <a:rPr lang="cs-CZ" dirty="0" err="1" smtClean="0"/>
              <a:t>ární</a:t>
            </a:r>
            <a:r>
              <a:rPr lang="en-US" dirty="0" smtClean="0"/>
              <a:t> protein</a:t>
            </a:r>
            <a:r>
              <a:rPr lang="cs-CZ" dirty="0" smtClean="0"/>
              <a:t>y</a:t>
            </a:r>
            <a:endParaRPr lang="en-US" dirty="0"/>
          </a:p>
          <a:p>
            <a:r>
              <a:rPr lang="en-US" dirty="0" smtClean="0"/>
              <a:t>K-Antigen</a:t>
            </a:r>
            <a:r>
              <a:rPr lang="cs-CZ" dirty="0" smtClean="0"/>
              <a:t>y</a:t>
            </a:r>
            <a:r>
              <a:rPr lang="en-US" dirty="0" smtClean="0"/>
              <a:t>: </a:t>
            </a:r>
            <a:r>
              <a:rPr lang="en-US" dirty="0"/>
              <a:t>(</a:t>
            </a:r>
            <a:r>
              <a:rPr lang="en-US" dirty="0" smtClean="0"/>
              <a:t>mi</a:t>
            </a:r>
            <a:r>
              <a:rPr lang="cs-CZ" dirty="0" smtClean="0"/>
              <a:t>k</a:t>
            </a:r>
            <a:r>
              <a:rPr lang="en-US" dirty="0" err="1" smtClean="0"/>
              <a:t>ro</a:t>
            </a:r>
            <a:r>
              <a:rPr lang="en-US" dirty="0" smtClean="0"/>
              <a:t>-)</a:t>
            </a:r>
            <a:r>
              <a:rPr lang="cs-CZ" dirty="0" smtClean="0"/>
              <a:t>k</a:t>
            </a:r>
            <a:r>
              <a:rPr lang="en-US" dirty="0" err="1" smtClean="0"/>
              <a:t>apsul</a:t>
            </a:r>
            <a:r>
              <a:rPr lang="cs-CZ" dirty="0" err="1" smtClean="0"/>
              <a:t>ární</a:t>
            </a:r>
            <a:r>
              <a:rPr lang="en-US" dirty="0" smtClean="0"/>
              <a:t> </a:t>
            </a:r>
            <a:r>
              <a:rPr lang="en-US" dirty="0" err="1" smtClean="0"/>
              <a:t>protei</a:t>
            </a:r>
            <a:r>
              <a:rPr lang="cs-CZ" dirty="0" err="1" smtClean="0"/>
              <a:t>ny</a:t>
            </a:r>
            <a:endParaRPr lang="en-US" dirty="0"/>
          </a:p>
          <a:p>
            <a:r>
              <a:rPr lang="en-US" dirty="0" smtClean="0"/>
              <a:t>F-Antigen</a:t>
            </a:r>
            <a:r>
              <a:rPr lang="cs-CZ" dirty="0" smtClean="0"/>
              <a:t>y</a:t>
            </a:r>
            <a:r>
              <a:rPr lang="en-US" dirty="0" smtClean="0"/>
              <a:t>: </a:t>
            </a:r>
            <a:r>
              <a:rPr lang="en-US" dirty="0" err="1" smtClean="0"/>
              <a:t>fimbri</a:t>
            </a:r>
            <a:r>
              <a:rPr lang="cs-CZ" dirty="0" err="1" smtClean="0"/>
              <a:t>ální</a:t>
            </a:r>
            <a:r>
              <a:rPr lang="en-US" dirty="0" smtClean="0"/>
              <a:t> protein</a:t>
            </a:r>
            <a:r>
              <a:rPr lang="cs-CZ" dirty="0" smtClean="0"/>
              <a:t>y</a:t>
            </a:r>
            <a:endParaRPr lang="en-US" dirty="0"/>
          </a:p>
          <a:p>
            <a:endParaRPr lang="en-US" sz="1000" dirty="0"/>
          </a:p>
          <a:p>
            <a:r>
              <a:rPr lang="en-US" dirty="0" smtClean="0"/>
              <a:t>Toxin</a:t>
            </a:r>
            <a:r>
              <a:rPr lang="cs-CZ" dirty="0" smtClean="0"/>
              <a:t>y</a:t>
            </a:r>
            <a:r>
              <a:rPr lang="en-US" dirty="0" smtClean="0"/>
              <a:t>: </a:t>
            </a:r>
            <a:r>
              <a:rPr lang="en-US" dirty="0"/>
              <a:t>Endo-, </a:t>
            </a:r>
            <a:r>
              <a:rPr lang="en-US" dirty="0" err="1"/>
              <a:t>Entero</a:t>
            </a:r>
            <a:r>
              <a:rPr lang="en-US" dirty="0"/>
              <a:t>- and </a:t>
            </a:r>
            <a:r>
              <a:rPr lang="en-US" dirty="0" err="1" smtClean="0"/>
              <a:t>Cytotoxin</a:t>
            </a:r>
            <a:r>
              <a:rPr lang="cs-CZ" dirty="0" smtClean="0"/>
              <a:t>y</a:t>
            </a:r>
            <a:endParaRPr lang="en-US" dirty="0"/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84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</a:t>
            </a:r>
            <a:r>
              <a:rPr lang="cs-CZ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teristi</a:t>
            </a:r>
            <a:r>
              <a:rPr lang="cs-CZ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</a:t>
            </a: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Escherichia coli</a:t>
            </a:r>
            <a:r>
              <a:rPr lang="cs-CZ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681732" y="1055441"/>
            <a:ext cx="7902000" cy="4680341"/>
          </a:xfrm>
        </p:spPr>
        <p:txBody>
          <a:bodyPr/>
          <a:lstStyle/>
          <a:p>
            <a:r>
              <a:rPr lang="en-US" sz="1800" dirty="0" smtClean="0"/>
              <a:t>Endotoxin</a:t>
            </a:r>
            <a:r>
              <a:rPr lang="cs-CZ" sz="1800" dirty="0" smtClean="0"/>
              <a:t>y</a:t>
            </a:r>
            <a:r>
              <a:rPr lang="en-US" sz="1800" dirty="0" smtClean="0"/>
              <a:t>: </a:t>
            </a:r>
          </a:p>
          <a:p>
            <a:pPr lvl="1" algn="just"/>
            <a:r>
              <a:rPr lang="cs-CZ" sz="1700" dirty="0" smtClean="0"/>
              <a:t>Součást </a:t>
            </a:r>
            <a:r>
              <a:rPr lang="en-US" sz="1700" dirty="0" smtClean="0"/>
              <a:t>LPS</a:t>
            </a:r>
            <a:r>
              <a:rPr lang="en-US" sz="1700" dirty="0"/>
              <a:t>, </a:t>
            </a:r>
            <a:r>
              <a:rPr lang="cs-CZ" sz="1700" dirty="0" smtClean="0"/>
              <a:t>například region </a:t>
            </a:r>
            <a:r>
              <a:rPr lang="en-US" sz="1700" dirty="0" smtClean="0"/>
              <a:t>I</a:t>
            </a:r>
            <a:r>
              <a:rPr lang="cs-CZ" sz="1700" dirty="0" smtClean="0"/>
              <a:t>I</a:t>
            </a:r>
            <a:r>
              <a:rPr lang="en-US" sz="1700" dirty="0" smtClean="0"/>
              <a:t>I Lipid</a:t>
            </a:r>
            <a:r>
              <a:rPr lang="cs-CZ" sz="1700" dirty="0" smtClean="0"/>
              <a:t>u</a:t>
            </a:r>
            <a:r>
              <a:rPr lang="en-US" sz="1700" dirty="0" smtClean="0"/>
              <a:t> A </a:t>
            </a:r>
          </a:p>
          <a:p>
            <a:pPr lvl="1" algn="just"/>
            <a:r>
              <a:rPr lang="cs-CZ" sz="1700" dirty="0" smtClean="0"/>
              <a:t>Uvolňují se při porušení buněčné stěny </a:t>
            </a:r>
            <a:r>
              <a:rPr lang="en-US" sz="1700" dirty="0" smtClean="0"/>
              <a:t> </a:t>
            </a:r>
          </a:p>
          <a:p>
            <a:pPr lvl="1" algn="just"/>
            <a:r>
              <a:rPr lang="cs-CZ" sz="1700" dirty="0" smtClean="0"/>
              <a:t>Jejich vysoké hladiny při masivním odumírání bakteriálních buněk může vyvolat septický šok. Existuje i teorie chronického vlivu endotoxinů při jejich nízkých hladinách. </a:t>
            </a:r>
            <a:endParaRPr lang="en-US" sz="1700" dirty="0" smtClean="0"/>
          </a:p>
          <a:p>
            <a:r>
              <a:rPr lang="en-US" sz="1800" dirty="0" smtClean="0"/>
              <a:t>Enterotoxin</a:t>
            </a:r>
            <a:r>
              <a:rPr lang="cs-CZ" sz="1800" dirty="0" smtClean="0"/>
              <a:t>y</a:t>
            </a:r>
            <a:r>
              <a:rPr lang="en-US" sz="1800" dirty="0" smtClean="0"/>
              <a:t>:</a:t>
            </a:r>
            <a:endParaRPr lang="en-US" sz="1800" dirty="0"/>
          </a:p>
          <a:p>
            <a:pPr lvl="1"/>
            <a:r>
              <a:rPr lang="cs-CZ" sz="1800" dirty="0" smtClean="0"/>
              <a:t>Jde o p</a:t>
            </a:r>
            <a:r>
              <a:rPr lang="en-US" sz="1800" dirty="0" err="1" smtClean="0"/>
              <a:t>rotein</a:t>
            </a:r>
            <a:r>
              <a:rPr lang="cs-CZ" sz="1800" dirty="0" smtClean="0"/>
              <a:t>y</a:t>
            </a:r>
            <a:r>
              <a:rPr lang="en-US" sz="1800" dirty="0" smtClean="0"/>
              <a:t> </a:t>
            </a:r>
            <a:r>
              <a:rPr lang="cs-CZ" sz="1800" dirty="0" smtClean="0"/>
              <a:t>nebo p</a:t>
            </a:r>
            <a:r>
              <a:rPr lang="en-US" sz="1800" dirty="0" err="1" smtClean="0"/>
              <a:t>olypeptid</a:t>
            </a:r>
            <a:r>
              <a:rPr lang="cs-CZ" sz="1800" dirty="0" smtClean="0"/>
              <a:t>y</a:t>
            </a:r>
            <a:endParaRPr lang="en-US" sz="1800" dirty="0"/>
          </a:p>
          <a:p>
            <a:pPr lvl="1"/>
            <a:r>
              <a:rPr lang="cs-CZ" sz="1800" dirty="0" smtClean="0"/>
              <a:t>Ovlivňují endotel střeva a způsobují průjem </a:t>
            </a:r>
          </a:p>
          <a:p>
            <a:pPr lvl="1"/>
            <a:r>
              <a:rPr lang="cs-CZ" sz="1800" dirty="0" smtClean="0"/>
              <a:t>Existují tepelně labilní </a:t>
            </a:r>
            <a:r>
              <a:rPr lang="en-US" sz="1800" dirty="0" smtClean="0"/>
              <a:t>(</a:t>
            </a:r>
            <a:r>
              <a:rPr lang="en-US" sz="1800" dirty="0"/>
              <a:t>LT) </a:t>
            </a:r>
            <a:r>
              <a:rPr lang="en-US" sz="1800" dirty="0" smtClean="0"/>
              <a:t>a</a:t>
            </a:r>
            <a:r>
              <a:rPr lang="cs-CZ" sz="1800" dirty="0" smtClean="0"/>
              <a:t> tepelně stabilní (</a:t>
            </a:r>
            <a:r>
              <a:rPr lang="en-US" sz="1800" dirty="0" smtClean="0"/>
              <a:t>ST</a:t>
            </a:r>
            <a:r>
              <a:rPr lang="en-US" sz="1800" dirty="0"/>
              <a:t>) </a:t>
            </a:r>
            <a:r>
              <a:rPr lang="en-US" sz="1800" dirty="0" err="1" smtClean="0"/>
              <a:t>typ</a:t>
            </a:r>
            <a:r>
              <a:rPr lang="cs-CZ" sz="1800" dirty="0" smtClean="0"/>
              <a:t>y</a:t>
            </a:r>
            <a:endParaRPr lang="en-US" sz="1800" dirty="0" smtClean="0"/>
          </a:p>
          <a:p>
            <a:pPr lvl="1"/>
            <a:endParaRPr lang="en-US" sz="800" dirty="0"/>
          </a:p>
          <a:p>
            <a:r>
              <a:rPr lang="en-US" sz="1800" dirty="0" err="1" smtClean="0"/>
              <a:t>Cytotoxin</a:t>
            </a:r>
            <a:r>
              <a:rPr lang="cs-CZ" sz="1800" dirty="0" smtClean="0"/>
              <a:t>y</a:t>
            </a:r>
            <a:r>
              <a:rPr lang="en-US" sz="1800" dirty="0" smtClean="0"/>
              <a:t>:</a:t>
            </a:r>
          </a:p>
          <a:p>
            <a:pPr lvl="1"/>
            <a:r>
              <a:rPr lang="cs-CZ" sz="1800" dirty="0" smtClean="0"/>
              <a:t>Jde o proteiny nebo p</a:t>
            </a:r>
            <a:r>
              <a:rPr lang="en-US" sz="1800" dirty="0" err="1" smtClean="0"/>
              <a:t>olypeptid</a:t>
            </a:r>
            <a:r>
              <a:rPr lang="cs-CZ" sz="1800" dirty="0" smtClean="0"/>
              <a:t>y</a:t>
            </a:r>
            <a:endParaRPr lang="en-US" sz="1800" dirty="0" smtClean="0"/>
          </a:p>
          <a:p>
            <a:pPr lvl="1"/>
            <a:r>
              <a:rPr lang="cs-CZ" sz="1800" dirty="0" smtClean="0"/>
              <a:t>Příklady</a:t>
            </a:r>
            <a:r>
              <a:rPr lang="en-US" sz="1800" dirty="0" smtClean="0"/>
              <a:t>: </a:t>
            </a:r>
            <a:r>
              <a:rPr lang="en-US" sz="1800" dirty="0" err="1" smtClean="0"/>
              <a:t>hemoly</a:t>
            </a:r>
            <a:r>
              <a:rPr lang="cs-CZ" sz="1800" dirty="0" err="1" smtClean="0"/>
              <a:t>zi</a:t>
            </a:r>
            <a:r>
              <a:rPr lang="en-US" sz="1800" dirty="0" smtClean="0"/>
              <a:t>n</a:t>
            </a:r>
            <a:r>
              <a:rPr lang="cs-CZ" sz="1800" dirty="0" smtClean="0"/>
              <a:t>y</a:t>
            </a:r>
            <a:r>
              <a:rPr lang="en-US" sz="1800" dirty="0" smtClean="0"/>
              <a:t>, </a:t>
            </a:r>
            <a:r>
              <a:rPr lang="en-US" sz="1800" dirty="0" err="1" smtClean="0"/>
              <a:t>shiga</a:t>
            </a:r>
            <a:r>
              <a:rPr lang="en-US" sz="1800" dirty="0" smtClean="0"/>
              <a:t>-/</a:t>
            </a:r>
            <a:r>
              <a:rPr lang="en-US" sz="1800" dirty="0" err="1" smtClean="0"/>
              <a:t>vero</a:t>
            </a:r>
            <a:r>
              <a:rPr lang="en-US" sz="1800" dirty="0" smtClean="0"/>
              <a:t>-toxin</a:t>
            </a:r>
            <a:r>
              <a:rPr lang="cs-CZ" sz="1800" dirty="0" smtClean="0"/>
              <a:t>y</a:t>
            </a:r>
            <a:r>
              <a:rPr lang="en-US" sz="1800" dirty="0" smtClean="0"/>
              <a:t> (Stx1 and Stx2), cytotoxic</a:t>
            </a:r>
            <a:r>
              <a:rPr lang="cs-CZ" sz="1800" dirty="0" err="1" smtClean="0"/>
              <a:t>ké</a:t>
            </a:r>
            <a:r>
              <a:rPr lang="en-US" sz="1800" dirty="0" smtClean="0"/>
              <a:t> ne</a:t>
            </a:r>
            <a:r>
              <a:rPr lang="cs-CZ" sz="1800" dirty="0" err="1" smtClean="0"/>
              <a:t>krotizující</a:t>
            </a:r>
            <a:r>
              <a:rPr lang="cs-CZ" sz="1800" dirty="0" smtClean="0"/>
              <a:t> </a:t>
            </a:r>
            <a:r>
              <a:rPr lang="en-US" sz="1800" dirty="0" smtClean="0"/>
              <a:t>fa</a:t>
            </a:r>
            <a:r>
              <a:rPr lang="cs-CZ" sz="1800" dirty="0" smtClean="0"/>
              <a:t>k</a:t>
            </a:r>
            <a:r>
              <a:rPr lang="en-US" sz="1800" dirty="0" smtClean="0"/>
              <a:t>tor</a:t>
            </a:r>
            <a:r>
              <a:rPr lang="cs-CZ" sz="1800" dirty="0" smtClean="0"/>
              <a:t>y</a:t>
            </a:r>
            <a:r>
              <a:rPr lang="en-US" sz="1800" dirty="0" smtClean="0"/>
              <a:t> (CNF) 1 a 2  </a:t>
            </a:r>
          </a:p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3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Escherichia </a:t>
            </a:r>
            <a:r>
              <a:rPr lang="en-US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coli </a:t>
            </a:r>
            <a:r>
              <a:rPr lang="en-US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US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Infe</a:t>
            </a:r>
            <a:r>
              <a:rPr lang="cs-CZ" dirty="0" err="1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kce</a:t>
            </a:r>
            <a:r>
              <a:rPr lang="cs-CZ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odstavených prasat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14555" y="1623973"/>
            <a:ext cx="2565170" cy="242864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InPEC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Intestin</a:t>
            </a:r>
            <a:r>
              <a:rPr kumimoji="0" lang="cs-CZ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ální</a:t>
            </a:r>
            <a:r>
              <a:rPr kumimoji="0" lang="cs-CZ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patogenní </a:t>
            </a:r>
            <a:r>
              <a:rPr kumimoji="0" lang="de-DE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908175" y="1412875"/>
            <a:ext cx="6767651" cy="1706389"/>
            <a:chOff x="1908175" y="1412875"/>
            <a:chExt cx="6767651" cy="1706389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273849" y="1773238"/>
              <a:ext cx="3401977" cy="792162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Průjem po odstavu </a:t>
              </a:r>
              <a:r>
                <a:rPr kumimoji="0" lang="en-GB" sz="1800" b="0" i="0" u="none" strike="noStrike" kern="0" cap="none" spc="0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(PWD</a:t>
              </a:r>
              <a:r>
                <a:rPr kumimoji="0" lang="en-GB" sz="1800" b="0" i="0" u="none" strike="noStrike" kern="0" cap="none" spc="0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635375" y="1412875"/>
              <a:ext cx="9144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ahoma" pitchFamily="34" charset="0"/>
                </a:rPr>
                <a:t>ETEC</a:t>
              </a:r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3635375" y="2204864"/>
              <a:ext cx="91440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Tahoma" pitchFamily="34" charset="0"/>
                </a:rPr>
                <a:t>EPEC</a:t>
              </a:r>
            </a:p>
          </p:txBody>
        </p:sp>
        <p:sp>
          <p:nvSpPr>
            <p:cNvPr id="10" name="Line 30"/>
            <p:cNvSpPr>
              <a:spLocks noChangeShapeType="1"/>
            </p:cNvSpPr>
            <p:nvPr/>
          </p:nvSpPr>
          <p:spPr bwMode="auto">
            <a:xfrm flipV="1">
              <a:off x="1908175" y="1773238"/>
              <a:ext cx="1655763" cy="21590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>
              <a:off x="2195513" y="2636838"/>
              <a:ext cx="1368425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979712" y="3284984"/>
            <a:ext cx="6769001" cy="1691035"/>
            <a:chOff x="1979712" y="3284984"/>
            <a:chExt cx="6769001" cy="1691035"/>
          </a:xfrm>
        </p:grpSpPr>
        <p:sp>
          <p:nvSpPr>
            <p:cNvPr id="13" name="AutoShape 27"/>
            <p:cNvSpPr>
              <a:spLocks noChangeArrowheads="1"/>
            </p:cNvSpPr>
            <p:nvPr/>
          </p:nvSpPr>
          <p:spPr bwMode="auto">
            <a:xfrm>
              <a:off x="6011863" y="3716338"/>
              <a:ext cx="2736850" cy="79216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dirty="0" smtClean="0">
                  <a:ln>
                    <a:noFill/>
                  </a:ln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Edémová choroba </a:t>
              </a:r>
              <a:endParaRPr kumimoji="0" lang="en-GB" sz="18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AutoShape 28"/>
            <p:cNvSpPr>
              <a:spLocks noChangeArrowheads="1"/>
            </p:cNvSpPr>
            <p:nvPr/>
          </p:nvSpPr>
          <p:spPr bwMode="auto">
            <a:xfrm>
              <a:off x="3527426" y="4112419"/>
              <a:ext cx="3492846" cy="8636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STEC/VTEC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kumimoji="0" 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shigatoxin</a:t>
              </a: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kumimoji="0" 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vero</a:t>
              </a: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-toxin </a:t>
              </a:r>
              <a:r>
                <a:rPr kumimoji="0" lang="de-DE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produ</a:t>
              </a:r>
              <a:r>
                <a:rPr kumimoji="0" lang="cs-CZ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kovaný</a:t>
              </a: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de-DE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E. coli</a:t>
              </a:r>
              <a:r>
                <a:rPr kumimoji="0" lang="de-DE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1979712" y="3284984"/>
              <a:ext cx="1584226" cy="86474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3132138" y="4976019"/>
            <a:ext cx="4679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Adhe</a:t>
            </a:r>
            <a:r>
              <a:rPr lang="cs-CZ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zní 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</a:t>
            </a:r>
            <a:r>
              <a:rPr lang="cs-CZ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</a:t>
            </a:r>
            <a:r>
              <a:rPr lang="cs-CZ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</a:t>
            </a:r>
            <a:r>
              <a:rPr lang="en-US" sz="1400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F18 fimbriae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AIDA-I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Toxin:	 	 </a:t>
            </a:r>
            <a:r>
              <a:rPr lang="en-US" sz="1400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Stx2e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O-Antigen</a:t>
            </a:r>
            <a:r>
              <a:rPr lang="cs-CZ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cs-CZ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příklady</a:t>
            </a:r>
            <a:r>
              <a:rPr lang="en-US" sz="14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138, 139, 141 </a:t>
            </a:r>
            <a:endParaRPr lang="de-DE" sz="14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Celosvětová p</a:t>
            </a:r>
            <a:r>
              <a:rPr lang="en-GB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revalence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STEC 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2843884" y="5896893"/>
            <a:ext cx="5400000" cy="180000"/>
          </a:xfrm>
        </p:spPr>
        <p:txBody>
          <a:bodyPr/>
          <a:lstStyle/>
          <a:p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25075"/>
              </p:ext>
            </p:extLst>
          </p:nvPr>
        </p:nvGraphicFramePr>
        <p:xfrm>
          <a:off x="636422" y="1290149"/>
          <a:ext cx="7929677" cy="37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473"/>
                <a:gridCol w="3881387"/>
                <a:gridCol w="2643817"/>
              </a:tblGrid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 smtClean="0">
                          <a:effectLst/>
                        </a:rPr>
                        <a:t>Země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 smtClean="0">
                          <a:effectLst/>
                        </a:rPr>
                        <a:t>Zdroj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</a:rPr>
                        <a:t>Prevalence </a:t>
                      </a:r>
                      <a:r>
                        <a:rPr lang="cs-CZ" sz="1400" kern="1200" dirty="0" smtClean="0">
                          <a:effectLst/>
                        </a:rPr>
                        <a:t>v</a:t>
                      </a:r>
                      <a:r>
                        <a:rPr lang="en-GB" sz="1400" kern="1200" dirty="0" smtClean="0">
                          <a:effectLst/>
                        </a:rPr>
                        <a:t> </a:t>
                      </a:r>
                      <a:r>
                        <a:rPr lang="en-GB" sz="1400" kern="1200" dirty="0">
                          <a:effectLst/>
                        </a:rPr>
                        <a:t>%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Franc</a:t>
                      </a:r>
                      <a:r>
                        <a:rPr lang="cs-CZ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Leneveu et al. 2017</a:t>
                      </a:r>
                      <a:endParaRPr lang="en-GB" sz="1400" kern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65.0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r>
                        <a:rPr lang="cs-CZ" sz="1400" kern="120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ánsko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Frydendahl</a:t>
                      </a: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al. 2002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16.4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Německo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Barth et al. 2007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11.1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Německo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Sting and </a:t>
                      </a:r>
                      <a:r>
                        <a:rPr lang="en-GB" sz="1400" kern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Stermann</a:t>
                      </a: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2008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19.0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Portugal</a:t>
                      </a:r>
                      <a:r>
                        <a:rPr lang="cs-CZ" sz="1400" kern="120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sko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VETDIAGNOS 2014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54.0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2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USA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Zhang et al. 2007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20.0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USA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Torrison</a:t>
                      </a: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al. 2011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24.0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Korea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Choi et al. 2002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40.7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Jap</a:t>
                      </a:r>
                      <a:r>
                        <a:rPr lang="cs-CZ" sz="140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onsko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Fukuyama et al. 2003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10.7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4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Čína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Cheng et al. 2006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35.0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1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Vietnam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4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 Huu Phu et al. 2006</a:t>
                      </a:r>
                      <a:endParaRPr lang="de-DE" sz="11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75.5</a:t>
                      </a:r>
                      <a:endParaRPr lang="de-DE" sz="11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3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504000"/>
            <a:ext cx="7974990" cy="612000"/>
          </a:xfrm>
        </p:spPr>
        <p:txBody>
          <a:bodyPr/>
          <a:lstStyle/>
          <a:p>
            <a:r>
              <a:rPr lang="en-GB" sz="2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Prevalence STEC </a:t>
            </a:r>
            <a:r>
              <a:rPr lang="cs-CZ" sz="2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Německu</a:t>
            </a:r>
            <a:r>
              <a:rPr lang="en-GB" sz="2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2011-2017</a:t>
            </a:r>
            <a:endParaRPr lang="en-GB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70586" y="4895654"/>
            <a:ext cx="768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Farmy s klinickými příznaky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625 far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2016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vzorků</a:t>
            </a:r>
            <a:endParaRPr lang="en-GB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Schüler et al.;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připravovaná publikace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858569"/>
              </p:ext>
            </p:extLst>
          </p:nvPr>
        </p:nvGraphicFramePr>
        <p:xfrm>
          <a:off x="256033" y="15892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881852"/>
              </p:ext>
            </p:extLst>
          </p:nvPr>
        </p:nvGraphicFramePr>
        <p:xfrm>
          <a:off x="4209898" y="16404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904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ogeneze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émové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choroby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11560" y="1394162"/>
            <a:ext cx="712060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Výskyt: 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celosvětově</a:t>
            </a:r>
            <a:r>
              <a:rPr lang="en-US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Patogen</a:t>
            </a:r>
            <a:r>
              <a:rPr lang="en-US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určité kmeny </a:t>
            </a:r>
            <a:r>
              <a:rPr lang="en-US" i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 coli </a:t>
            </a:r>
            <a:r>
              <a:rPr lang="cs-CZ" i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prasat</a:t>
            </a:r>
            <a:r>
              <a:rPr lang="en-US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(STEC)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Postižená zvířata </a:t>
            </a:r>
            <a:r>
              <a:rPr lang="en-US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s-CZ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převažující</a:t>
            </a:r>
            <a:r>
              <a:rPr lang="en-US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selata ve věku </a:t>
            </a:r>
            <a:r>
              <a:rPr lang="en-US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– 3 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týdnů</a:t>
            </a:r>
            <a:endParaRPr lang="en-US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odstavu,</a:t>
            </a:r>
            <a:r>
              <a:rPr lang="en-US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 i později</a:t>
            </a:r>
            <a:r>
              <a:rPr lang="en-US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Faktory v</a:t>
            </a:r>
            <a:r>
              <a:rPr lang="en-US" b="1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irulence</a:t>
            </a:r>
            <a:r>
              <a:rPr lang="en-US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err="1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Shigatoxin</a:t>
            </a:r>
            <a:r>
              <a:rPr lang="en-US" sz="17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2e (Stx2e) </a:t>
            </a:r>
          </a:p>
          <a:p>
            <a:pPr marL="40005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(F18 fimbriae) </a:t>
            </a:r>
            <a:endParaRPr lang="en-US" sz="1700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lvl="1" fontAlgn="base">
              <a:spcBef>
                <a:spcPct val="0"/>
              </a:spcBef>
              <a:spcAft>
                <a:spcPct val="0"/>
              </a:spcAft>
            </a:pPr>
            <a:endParaRPr lang="en-US" sz="1700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Poškození kapilár</a:t>
            </a:r>
            <a:r>
              <a:rPr lang="en-US" b="1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		</a:t>
            </a:r>
            <a:r>
              <a:rPr lang="cs-CZ" dirty="0" smtClean="0"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edém</a:t>
            </a:r>
            <a:endParaRPr lang="en-US" dirty="0">
              <a:solidFill>
                <a:srgbClr val="33333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293919" y="5539186"/>
            <a:ext cx="321868" cy="0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655370"/>
            <a:ext cx="4395762" cy="28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Folie 1 - &amp;quot;This is a double line headline. This is a double line headline.&amp;quot;&quot;/&gt;&lt;property id=&quot;20307&quot; value=&quot;270&quot;/&gt;&lt;/object&gt;&lt;object type=&quot;3&quot; unique_id=&quot;10004&quot;&gt;&lt;property id=&quot;20148&quot; value=&quot;5&quot;/&gt;&lt;property id=&quot;20300&quot; value=&quot;Folie 2 - &amp;quot;This is a single line headline.&amp;quot;&quot;/&gt;&lt;property id=&quot;20307&quot; value=&quot;272&quot;/&gt;&lt;/object&gt;&lt;object type=&quot;3&quot; unique_id=&quot;10005&quot;&gt;&lt;property id=&quot;20148&quot; value=&quot;5&quot;/&gt;&lt;property id=&quot;20300&quot; value=&quot;Folie 3 - &amp;quot;Optionally: a single line headline.&amp;quot;&quot;/&gt;&lt;property id=&quot;20307&quot; value=&quot;271&quot;/&gt;&lt;/object&gt;&lt;object type=&quot;3&quot; unique_id=&quot;10006&quot;&gt;&lt;property id=&quot;20148&quot; value=&quot;5&quot;/&gt;&lt;property id=&quot;20300&quot; value=&quot;Folie 4 - &amp;quot;This title sheet should not have more than a double line headline.&amp;quot;&quot;/&gt;&lt;property id=&quot;20307&quot; value=&quot;273&quot;/&gt;&lt;/object&gt;&lt;object type=&quot;3&quot; unique_id=&quot;10007&quot;&gt;&lt;property id=&quot;20148&quot; value=&quot;5&quot;/&gt;&lt;property id=&quot;20300&quot; value=&quot;Folie 5 - &amp;quot;This title sheet should not have more than a double line headline. Picture to be inserted.&amp;quot;&quot;/&gt;&lt;property id=&quot;20307&quot; value=&quot;274&quot;/&gt;&lt;/object&gt;&lt;object type=&quot;3&quot; unique_id=&quot;10008&quot;&gt;&lt;property id=&quot;20148&quot; value=&quot;5&quot;/&gt;&lt;property id=&quot;20300&quot; value=&quot;Folie 6 - &amp;quot;This sheet should not have more than a double line headline.&amp;quot;&quot;/&gt;&lt;property id=&quot;20307&quot; value=&quot;262&quot;/&gt;&lt;/object&gt;&lt;object type=&quot;3&quot; unique_id=&quot;10009&quot;&gt;&lt;property id=&quot;20148&quot; value=&quot;5&quot;/&gt;&lt;property id=&quot;20300&quot; value=&quot;Folie 7 - &amp;quot;Optionally: a single line headline&amp;quot;&quot;/&gt;&lt;property id=&quot;20307&quot; value=&quot;263&quot;/&gt;&lt;/object&gt;&lt;object type=&quot;3&quot; unique_id=&quot;10010&quot;&gt;&lt;property id=&quot;20148&quot; value=&quot;5&quot;/&gt;&lt;property id=&quot;20300&quot; value=&quot;Folie 8 - &amp;quot;Optionally: a single line headline&amp;quot;&quot;/&gt;&lt;property id=&quot;20307&quot; value=&quot;264&quot;/&gt;&lt;/object&gt;&lt;object type=&quot;3&quot; unique_id=&quot;10011&quot;&gt;&lt;property id=&quot;20148&quot; value=&quot;5&quot;/&gt;&lt;property id=&quot;20300&quot; value=&quot;Folie 9 - &amp;quot;Optional: eine einzeilige Überschrift. &amp;quot;&quot;/&gt;&lt;property id=&quot;20307&quot; value=&quot;265&quot;/&gt;&lt;/object&gt;&lt;object type=&quot;3&quot; unique_id=&quot;10012&quot;&gt;&lt;property id=&quot;20148&quot; value=&quot;5&quot;/&gt;&lt;property id=&quot;20300&quot; value=&quot;Folie 10 - &amp;quot;Headline for sheet with picture&amp;quot;&quot;/&gt;&lt;property id=&quot;20307&quot; value=&quot;266&quot;/&gt;&lt;/object&gt;&lt;object type=&quot;3&quot; unique_id=&quot;10013&quot;&gt;&lt;property id=&quot;20148&quot; value=&quot;5&quot;/&gt;&lt;property id=&quot;20300&quot; value=&quot;Folie 11&quot;/&gt;&lt;property id=&quot;20307&quot; value=&quot;267&quot;/&gt;&lt;/object&gt;&lt;object type=&quot;3&quot; unique_id=&quot;10014&quot;&gt;&lt;property id=&quot;20148&quot; value=&quot;5&quot;/&gt;&lt;property id=&quot;20300&quot; value=&quot;Folie 12&quot;/&gt;&lt;property id=&quot;20307&quot; value=&quot;268&quot;/&gt;&lt;/object&gt;&lt;object type=&quot;3&quot; unique_id=&quot;10016&quot;&gt;&lt;property id=&quot;20148&quot; value=&quot;5&quot;/&gt;&lt;property id=&quot;20300&quot; value=&quot;Folie 13 - &amp;quot;Listings&amp;quot;&quot;/&gt;&lt;property id=&quot;20307&quot; value=&quot;275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itelfolien">
  <a:themeElements>
    <a:clrScheme name="idt_colortheme_150701">
      <a:dk1>
        <a:srgbClr val="5F6464"/>
      </a:dk1>
      <a:lt1>
        <a:sysClr val="window" lastClr="FFFFFF"/>
      </a:lt1>
      <a:dk2>
        <a:srgbClr val="000000"/>
      </a:dk2>
      <a:lt2>
        <a:srgbClr val="5F6464"/>
      </a:lt2>
      <a:accent1>
        <a:srgbClr val="5FA523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D2AB"/>
      </a:accent5>
      <a:accent6>
        <a:srgbClr val="70AD47"/>
      </a:accent6>
      <a:hlink>
        <a:srgbClr val="009999"/>
      </a:hlink>
      <a:folHlink>
        <a:srgbClr val="99CC00"/>
      </a:folHlink>
    </a:clrScheme>
    <a:fontScheme name="IDT-Fonts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T-Design" id="{B7AFBD03-43D9-4CD4-A77E-421A176418E3}" vid="{EC7D7E03-02C3-42F5-B598-257F615FCD50}"/>
    </a:ext>
  </a:extLst>
</a:theme>
</file>

<file path=ppt/theme/theme2.xml><?xml version="1.0" encoding="utf-8"?>
<a:theme xmlns:a="http://schemas.openxmlformats.org/drawingml/2006/main" name="Text und Bilder">
  <a:themeElements>
    <a:clrScheme name="idt_colortheme_150701">
      <a:dk1>
        <a:srgbClr val="34393E"/>
      </a:dk1>
      <a:lt1>
        <a:sysClr val="window" lastClr="FFFFFF"/>
      </a:lt1>
      <a:dk2>
        <a:srgbClr val="000000"/>
      </a:dk2>
      <a:lt2>
        <a:srgbClr val="5F6464"/>
      </a:lt2>
      <a:accent1>
        <a:srgbClr val="5FA523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D2AB"/>
      </a:accent5>
      <a:accent6>
        <a:srgbClr val="70AD47"/>
      </a:accent6>
      <a:hlink>
        <a:srgbClr val="009999"/>
      </a:hlink>
      <a:folHlink>
        <a:srgbClr val="99CC00"/>
      </a:folHlink>
    </a:clrScheme>
    <a:fontScheme name="IDT-Fonts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xt und Bilder">
  <a:themeElements>
    <a:clrScheme name="idt_colortheme_150701">
      <a:dk1>
        <a:srgbClr val="34393E"/>
      </a:dk1>
      <a:lt1>
        <a:sysClr val="window" lastClr="FFFFFF"/>
      </a:lt1>
      <a:dk2>
        <a:srgbClr val="000000"/>
      </a:dk2>
      <a:lt2>
        <a:srgbClr val="5F6464"/>
      </a:lt2>
      <a:accent1>
        <a:srgbClr val="5FA523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D2AB"/>
      </a:accent5>
      <a:accent6>
        <a:srgbClr val="70AD47"/>
      </a:accent6>
      <a:hlink>
        <a:srgbClr val="009999"/>
      </a:hlink>
      <a:folHlink>
        <a:srgbClr val="99CC00"/>
      </a:folHlink>
    </a:clrScheme>
    <a:fontScheme name="IDT-Fonts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2279</TotalTime>
  <Words>1039</Words>
  <Application>Microsoft Office PowerPoint</Application>
  <PresentationFormat>Předvádění na obrazovce (4:3)</PresentationFormat>
  <Paragraphs>199</Paragraphs>
  <Slides>28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40" baseType="lpstr">
      <vt:lpstr>Open Sans Text</vt:lpstr>
      <vt:lpstr>Tahoma</vt:lpstr>
      <vt:lpstr>Open Sans Light</vt:lpstr>
      <vt:lpstr>Calibri</vt:lpstr>
      <vt:lpstr>Open Sans</vt:lpstr>
      <vt:lpstr>Times New Roman</vt:lpstr>
      <vt:lpstr>Arial</vt:lpstr>
      <vt:lpstr>Wingdings</vt:lpstr>
      <vt:lpstr>Titelfolien</vt:lpstr>
      <vt:lpstr>Text und Bilder</vt:lpstr>
      <vt:lpstr>1_Text und Bilder</vt:lpstr>
      <vt:lpstr>Acrobat Document</vt:lpstr>
      <vt:lpstr>STEC – prevalence, důležitost a diagnostika</vt:lpstr>
      <vt:lpstr>Agenda</vt:lpstr>
      <vt:lpstr>Charakteristika Escherichia coli I</vt:lpstr>
      <vt:lpstr>Charakteristika Escherichia coli II</vt:lpstr>
      <vt:lpstr>Charakteristika Escherichia coli III</vt:lpstr>
      <vt:lpstr>Escherichia coli –Infekce u odstavených prasat</vt:lpstr>
      <vt:lpstr>Celosvětová prevalence STEC </vt:lpstr>
      <vt:lpstr>Prevalence STEC v Německu 2011-2017</vt:lpstr>
      <vt:lpstr>Patogeneze edémové choroby</vt:lpstr>
      <vt:lpstr>Shigatoxin 2e</vt:lpstr>
      <vt:lpstr>Klinické příznaky </vt:lpstr>
      <vt:lpstr>Patoanatomický nález </vt:lpstr>
      <vt:lpstr>Histopatologie</vt:lpstr>
      <vt:lpstr>Odběr vzorků na STEC</vt:lpstr>
      <vt:lpstr>Odkud odebírat vzorky:</vt:lpstr>
      <vt:lpstr>Metody analýzy STEC</vt:lpstr>
      <vt:lpstr>Mikrobiologie a molekulární biologie</vt:lpstr>
      <vt:lpstr>STEC Kontrolní kit</vt:lpstr>
      <vt:lpstr>Podporujeme vaše diagnostické úsilí </vt:lpstr>
      <vt:lpstr>Prezentace aplikace PowerPoint</vt:lpstr>
      <vt:lpstr>Test zkušenosti uživatele (UET)</vt:lpstr>
      <vt:lpstr>Prezentace aplikace PowerPoint</vt:lpstr>
      <vt:lpstr>Prezentace aplikace PowerPoint</vt:lpstr>
      <vt:lpstr>Prezentace aplikace PowerPoint</vt:lpstr>
      <vt:lpstr>Prezentace aplikace PowerPoint</vt:lpstr>
      <vt:lpstr>Souhrn: Informace o ED &amp; STEC</vt:lpstr>
      <vt:lpstr>Shrnutí: Diagnostika a UET</vt:lpstr>
      <vt:lpstr>Děkuji vám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2strom</dc:creator>
  <cp:lastModifiedBy>Jitka Dífková</cp:lastModifiedBy>
  <cp:revision>151</cp:revision>
  <cp:lastPrinted>2019-02-25T11:06:37Z</cp:lastPrinted>
  <dcterms:created xsi:type="dcterms:W3CDTF">2015-01-12T17:43:08Z</dcterms:created>
  <dcterms:modified xsi:type="dcterms:W3CDTF">2019-02-25T13:14:52Z</dcterms:modified>
</cp:coreProperties>
</file>